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sldIdLst>
    <p:sldId id="257" r:id="rId2"/>
    <p:sldId id="267" r:id="rId3"/>
    <p:sldId id="258" r:id="rId4"/>
    <p:sldId id="259" r:id="rId5"/>
    <p:sldId id="260" r:id="rId6"/>
    <p:sldId id="262" r:id="rId7"/>
    <p:sldId id="263" r:id="rId8"/>
    <p:sldId id="264" r:id="rId9"/>
    <p:sldId id="265" r:id="rId10"/>
    <p:sldId id="270" r:id="rId11"/>
    <p:sldId id="268" r:id="rId12"/>
    <p:sldId id="269" r:id="rId13"/>
    <p:sldId id="272" r:id="rId14"/>
    <p:sldId id="266" r:id="rId15"/>
    <p:sldId id="271"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6" d="100"/>
          <a:sy n="66" d="100"/>
        </p:scale>
        <p:origin x="1280"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3596E800-821C-5F4B-91FC-F83DFA5F0E8B}" type="datetimeFigureOut">
              <a:rPr lang="en-US" smtClean="0"/>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29D611-9DE0-7C45-8A7D-81B16E6C325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96E800-821C-5F4B-91FC-F83DFA5F0E8B}" type="datetimeFigureOut">
              <a:rPr lang="en-US" smtClean="0"/>
              <a:t>6/24/2015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29D611-9DE0-7C45-8A7D-81B16E6C325C}"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3596E800-821C-5F4B-91FC-F83DFA5F0E8B}" type="datetimeFigureOut">
              <a:rPr lang="en-US" smtClean="0"/>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29D611-9DE0-7C45-8A7D-81B16E6C325C}"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3596E800-821C-5F4B-91FC-F83DFA5F0E8B}" type="datetimeFigureOut">
              <a:rPr lang="en-US" smtClean="0"/>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29D611-9DE0-7C45-8A7D-81B16E6C325C}"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Divider Page">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381030" y="5237485"/>
            <a:ext cx="2305769" cy="1143000"/>
          </a:xfrm>
        </p:spPr>
        <p:txBody>
          <a:bodyPr>
            <a:normAutofit/>
          </a:bodyPr>
          <a:lstStyle>
            <a:lvl1pPr>
              <a:defRPr sz="1800">
                <a:solidFill>
                  <a:schemeClr val="bg1"/>
                </a:solidFill>
              </a:defRPr>
            </a:lvl1pPr>
          </a:lstStyle>
          <a:p>
            <a:r>
              <a:rPr lang="en-US" dirty="0" smtClean="0"/>
              <a:t>Divider Page</a:t>
            </a:r>
            <a:endParaRPr lang="en-US" dirty="0"/>
          </a:p>
        </p:txBody>
      </p:sp>
    </p:spTree>
    <p:extLst>
      <p:ext uri="{BB962C8B-B14F-4D97-AF65-F5344CB8AC3E}">
        <p14:creationId xmlns:p14="http://schemas.microsoft.com/office/powerpoint/2010/main" val="318133221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xmlns:p14="http://schemas.microsoft.com/office/powerpoint/2010/mai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3596E800-821C-5F4B-91FC-F83DFA5F0E8B}" type="datetimeFigureOut">
              <a:rPr lang="en-US" smtClean="0"/>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29D611-9DE0-7C45-8A7D-81B16E6C325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3596E800-821C-5F4B-91FC-F83DFA5F0E8B}" type="datetimeFigureOut">
              <a:rPr lang="en-US" smtClean="0"/>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29D611-9DE0-7C45-8A7D-81B16E6C325C}"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96E800-821C-5F4B-91FC-F83DFA5F0E8B}" type="datetimeFigureOut">
              <a:rPr lang="en-US" smtClean="0"/>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29D611-9DE0-7C45-8A7D-81B16E6C325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3596E800-821C-5F4B-91FC-F83DFA5F0E8B}" type="datetimeFigureOut">
              <a:rPr lang="en-US" smtClean="0"/>
              <a:t>6/24/2015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29D611-9DE0-7C45-8A7D-81B16E6C325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3596E800-821C-5F4B-91FC-F83DFA5F0E8B}" type="datetimeFigureOut">
              <a:rPr lang="en-US" smtClean="0"/>
              <a:t>6/24/2015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29D611-9DE0-7C45-8A7D-81B16E6C325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3596E800-821C-5F4B-91FC-F83DFA5F0E8B}" type="datetimeFigureOut">
              <a:rPr lang="en-US" smtClean="0"/>
              <a:t>6/24/2015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29D611-9DE0-7C45-8A7D-81B16E6C325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96E800-821C-5F4B-91FC-F83DFA5F0E8B}" type="datetimeFigureOut">
              <a:rPr lang="en-US" smtClean="0"/>
              <a:t>6/24/2015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29D611-9DE0-7C45-8A7D-81B16E6C325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96E800-821C-5F4B-91FC-F83DFA5F0E8B}" type="datetimeFigureOut">
              <a:rPr lang="en-US" smtClean="0"/>
              <a:t>6/24/2015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29D611-9DE0-7C45-8A7D-81B16E6C325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3596E800-821C-5F4B-91FC-F83DFA5F0E8B}" type="datetimeFigureOut">
              <a:rPr lang="en-US" smtClean="0"/>
              <a:t>6/24/2015</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5D29D611-9DE0-7C45-8A7D-81B16E6C325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jmaultma@neomed.edu" TargetMode="External"/><Relationship Id="rId2" Type="http://schemas.openxmlformats.org/officeDocument/2006/relationships/hyperlink" Target="mailto:paw@neomed.edu"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1322921" y="1278217"/>
            <a:ext cx="6498158" cy="1724867"/>
          </a:xfrm>
        </p:spPr>
        <p:txBody>
          <a:bodyPr>
            <a:normAutofit/>
          </a:bodyPr>
          <a:lstStyle/>
          <a:p>
            <a:pPr algn="ctr"/>
            <a:r>
              <a:rPr lang="en-US" dirty="0" smtClean="0">
                <a:solidFill>
                  <a:srgbClr val="3F8DE2"/>
                </a:solidFill>
                <a:latin typeface="Cambria"/>
                <a:cs typeface="Cambria"/>
              </a:rPr>
              <a:t>Evaluation and Human Subjects Research</a:t>
            </a:r>
            <a:endParaRPr lang="en-US" dirty="0">
              <a:solidFill>
                <a:srgbClr val="3F8DE2"/>
              </a:solidFill>
              <a:latin typeface="Cambria"/>
              <a:cs typeface="Cambria"/>
            </a:endParaRPr>
          </a:p>
        </p:txBody>
      </p:sp>
      <p:sp>
        <p:nvSpPr>
          <p:cNvPr id="4" name="Subtitle 3"/>
          <p:cNvSpPr>
            <a:spLocks noGrp="1"/>
          </p:cNvSpPr>
          <p:nvPr>
            <p:ph type="subTitle" idx="1"/>
          </p:nvPr>
        </p:nvSpPr>
        <p:spPr>
          <a:xfrm>
            <a:off x="1322920" y="3482455"/>
            <a:ext cx="6498159" cy="916641"/>
          </a:xfrm>
        </p:spPr>
        <p:txBody>
          <a:bodyPr>
            <a:normAutofit fontScale="77500" lnSpcReduction="20000"/>
          </a:bodyPr>
          <a:lstStyle/>
          <a:p>
            <a:r>
              <a:rPr lang="en-US" dirty="0" smtClean="0">
                <a:solidFill>
                  <a:schemeClr val="tx1"/>
                </a:solidFill>
              </a:rPr>
              <a:t>Julie M. Aultman, Ph.D.</a:t>
            </a:r>
          </a:p>
          <a:p>
            <a:r>
              <a:rPr lang="en-US" dirty="0" smtClean="0">
                <a:solidFill>
                  <a:schemeClr val="tx1"/>
                </a:solidFill>
              </a:rPr>
              <a:t>Chair, Institutional Review Board</a:t>
            </a:r>
          </a:p>
          <a:p>
            <a:r>
              <a:rPr lang="en-US" dirty="0" smtClean="0">
                <a:solidFill>
                  <a:schemeClr val="tx1"/>
                </a:solidFill>
              </a:rPr>
              <a:t>Associate Professor, Family and Community Medicine</a:t>
            </a:r>
          </a:p>
          <a:p>
            <a:r>
              <a:rPr lang="en-US" dirty="0" smtClean="0">
                <a:solidFill>
                  <a:schemeClr val="tx1"/>
                </a:solidFill>
              </a:rPr>
              <a:t>Northeast Ohio Medical University</a:t>
            </a:r>
            <a:endParaRPr lang="en-US" dirty="0">
              <a:solidFill>
                <a:schemeClr val="tx1"/>
              </a:solidFill>
            </a:endParaRPr>
          </a:p>
        </p:txBody>
      </p:sp>
      <p:pic>
        <p:nvPicPr>
          <p:cNvPr id="6" name="Picture 5" descr="Full Color.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41731" y="5035629"/>
            <a:ext cx="4012154" cy="898712"/>
          </a:xfrm>
          <a:prstGeom prst="rect">
            <a:avLst/>
          </a:prstGeom>
        </p:spPr>
      </p:pic>
    </p:spTree>
    <p:extLst>
      <p:ext uri="{BB962C8B-B14F-4D97-AF65-F5344CB8AC3E}">
        <p14:creationId xmlns:p14="http://schemas.microsoft.com/office/powerpoint/2010/main" val="37284689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698043"/>
          </a:xfrm>
        </p:spPr>
        <p:txBody>
          <a:bodyPr/>
          <a:lstStyle/>
          <a:p>
            <a:r>
              <a:rPr lang="en-US" dirty="0" smtClean="0">
                <a:solidFill>
                  <a:srgbClr val="000000"/>
                </a:solidFill>
                <a:latin typeface="Cambria"/>
                <a:cs typeface="Cambria"/>
              </a:rPr>
              <a:t>EVALUATION OR HSR?</a:t>
            </a:r>
            <a:endParaRPr lang="en-US" dirty="0">
              <a:solidFill>
                <a:srgbClr val="000000"/>
              </a:solidFill>
              <a:latin typeface="Cambria"/>
              <a:cs typeface="Cambria"/>
            </a:endParaRPr>
          </a:p>
        </p:txBody>
      </p:sp>
      <p:sp>
        <p:nvSpPr>
          <p:cNvPr id="3" name="Content Placeholder 2"/>
          <p:cNvSpPr>
            <a:spLocks noGrp="1"/>
          </p:cNvSpPr>
          <p:nvPr>
            <p:ph idx="1"/>
          </p:nvPr>
        </p:nvSpPr>
        <p:spPr>
          <a:xfrm>
            <a:off x="341385" y="1051401"/>
            <a:ext cx="8630216" cy="4673727"/>
          </a:xfrm>
        </p:spPr>
        <p:txBody>
          <a:bodyPr>
            <a:normAutofit fontScale="92500" lnSpcReduction="20000"/>
          </a:bodyPr>
          <a:lstStyle/>
          <a:p>
            <a:pPr marL="457200" indent="-457200">
              <a:buFont typeface="+mj-lt"/>
              <a:buAutoNum type="arabicPeriod"/>
            </a:pPr>
            <a:r>
              <a:rPr lang="en-US" dirty="0" smtClean="0">
                <a:solidFill>
                  <a:srgbClr val="000000"/>
                </a:solidFill>
                <a:latin typeface="Cambria"/>
                <a:cs typeface="Cambria"/>
              </a:rPr>
              <a:t>How effective was the presentation on teen stress?</a:t>
            </a:r>
          </a:p>
          <a:p>
            <a:pPr marL="457200" indent="-457200">
              <a:buFont typeface="+mj-lt"/>
              <a:buAutoNum type="arabicPeriod"/>
            </a:pPr>
            <a:r>
              <a:rPr lang="en-US" dirty="0" smtClean="0">
                <a:solidFill>
                  <a:srgbClr val="000000"/>
                </a:solidFill>
                <a:latin typeface="Cambria"/>
                <a:cs typeface="Cambria"/>
              </a:rPr>
              <a:t>How often do you feel overwhelmed during school?</a:t>
            </a:r>
          </a:p>
          <a:p>
            <a:pPr marL="457200" indent="-457200">
              <a:buFont typeface="+mj-lt"/>
              <a:buAutoNum type="arabicPeriod"/>
            </a:pPr>
            <a:r>
              <a:rPr lang="en-US" dirty="0" smtClean="0">
                <a:solidFill>
                  <a:srgbClr val="000000"/>
                </a:solidFill>
                <a:latin typeface="Cambria"/>
                <a:cs typeface="Cambria"/>
              </a:rPr>
              <a:t>What did you learn from the presentation on how to manage stress?</a:t>
            </a:r>
          </a:p>
          <a:p>
            <a:pPr marL="457200" indent="-457200">
              <a:buFont typeface="+mj-lt"/>
              <a:buAutoNum type="arabicPeriod"/>
            </a:pPr>
            <a:r>
              <a:rPr lang="en-US" dirty="0" smtClean="0">
                <a:solidFill>
                  <a:srgbClr val="000000"/>
                </a:solidFill>
                <a:latin typeface="Cambria"/>
                <a:cs typeface="Cambria"/>
              </a:rPr>
              <a:t>How effective was the presenter in describing the different levels of stress and how to manage it?</a:t>
            </a:r>
          </a:p>
          <a:p>
            <a:pPr marL="457200" indent="-457200">
              <a:buFont typeface="+mj-lt"/>
              <a:buAutoNum type="arabicPeriod"/>
            </a:pPr>
            <a:r>
              <a:rPr lang="en-US" dirty="0" smtClean="0">
                <a:solidFill>
                  <a:srgbClr val="000000"/>
                </a:solidFill>
                <a:latin typeface="Cambria"/>
                <a:cs typeface="Cambria"/>
              </a:rPr>
              <a:t>How have you managed your own stress before, during, or after school? </a:t>
            </a:r>
          </a:p>
          <a:p>
            <a:pPr marL="457200" indent="-457200">
              <a:buFont typeface="+mj-lt"/>
              <a:buAutoNum type="arabicPeriod"/>
            </a:pPr>
            <a:r>
              <a:rPr lang="en-US" dirty="0" smtClean="0">
                <a:solidFill>
                  <a:srgbClr val="000000"/>
                </a:solidFill>
                <a:latin typeface="Cambria"/>
                <a:cs typeface="Cambria"/>
              </a:rPr>
              <a:t>Do you think your stress has become so out of control that you want to harm yourself?</a:t>
            </a:r>
          </a:p>
          <a:p>
            <a:pPr marL="457200" indent="-457200">
              <a:buFont typeface="+mj-lt"/>
              <a:buAutoNum type="arabicPeriod"/>
            </a:pPr>
            <a:r>
              <a:rPr lang="en-US" dirty="0" smtClean="0">
                <a:solidFill>
                  <a:srgbClr val="000000"/>
                </a:solidFill>
                <a:latin typeface="Cambria"/>
                <a:cs typeface="Cambria"/>
              </a:rPr>
              <a:t>What recommendations do you have to improve the presentation?</a:t>
            </a:r>
            <a:endParaRPr lang="en-US" dirty="0">
              <a:solidFill>
                <a:srgbClr val="000000"/>
              </a:solidFill>
              <a:latin typeface="Cambria"/>
              <a:cs typeface="Cambria"/>
            </a:endParaRPr>
          </a:p>
        </p:txBody>
      </p:sp>
    </p:spTree>
    <p:extLst>
      <p:ext uri="{BB962C8B-B14F-4D97-AF65-F5344CB8AC3E}">
        <p14:creationId xmlns:p14="http://schemas.microsoft.com/office/powerpoint/2010/main" val="1606203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00"/>
                </a:solidFill>
                <a:latin typeface="Cambria"/>
                <a:cs typeface="Cambria"/>
              </a:rPr>
              <a:t>Who is </a:t>
            </a:r>
            <a:r>
              <a:rPr lang="en-US" dirty="0" smtClean="0">
                <a:solidFill>
                  <a:srgbClr val="3366FF"/>
                </a:solidFill>
                <a:latin typeface="Cambria"/>
                <a:cs typeface="Cambria"/>
              </a:rPr>
              <a:t>engaged</a:t>
            </a:r>
            <a:r>
              <a:rPr lang="en-US" dirty="0" smtClean="0">
                <a:solidFill>
                  <a:srgbClr val="000000"/>
                </a:solidFill>
                <a:latin typeface="Cambria"/>
                <a:cs typeface="Cambria"/>
              </a:rPr>
              <a:t> in human subjects research?</a:t>
            </a:r>
            <a:endParaRPr lang="en-US" dirty="0">
              <a:solidFill>
                <a:srgbClr val="000000"/>
              </a:solidFill>
              <a:latin typeface="Cambria"/>
              <a:cs typeface="Cambria"/>
            </a:endParaRPr>
          </a:p>
        </p:txBody>
      </p:sp>
      <p:sp>
        <p:nvSpPr>
          <p:cNvPr id="3" name="Content Placeholder 2"/>
          <p:cNvSpPr>
            <a:spLocks noGrp="1"/>
          </p:cNvSpPr>
          <p:nvPr>
            <p:ph idx="1"/>
          </p:nvPr>
        </p:nvSpPr>
        <p:spPr/>
        <p:txBody>
          <a:bodyPr>
            <a:normAutofit lnSpcReduction="10000"/>
          </a:bodyPr>
          <a:lstStyle/>
          <a:p>
            <a:r>
              <a:rPr lang="en-US" dirty="0" smtClean="0">
                <a:solidFill>
                  <a:schemeClr val="tx1"/>
                </a:solidFill>
                <a:latin typeface="Cambria"/>
                <a:cs typeface="Cambria"/>
              </a:rPr>
              <a:t>If you are conducting a study ABOUT persons and not about the program or activity, you are engaged in human subjects research.</a:t>
            </a:r>
          </a:p>
          <a:p>
            <a:r>
              <a:rPr lang="en-US" dirty="0" smtClean="0">
                <a:solidFill>
                  <a:schemeClr val="tx1"/>
                </a:solidFill>
                <a:latin typeface="Cambria"/>
                <a:cs typeface="Cambria"/>
              </a:rPr>
              <a:t>Engagement includes:</a:t>
            </a:r>
          </a:p>
          <a:p>
            <a:pPr lvl="1"/>
            <a:r>
              <a:rPr lang="en-US" dirty="0" smtClean="0">
                <a:solidFill>
                  <a:schemeClr val="tx1"/>
                </a:solidFill>
                <a:latin typeface="Cambria"/>
                <a:cs typeface="Cambria"/>
              </a:rPr>
              <a:t>Development of human subjects research methods</a:t>
            </a:r>
          </a:p>
          <a:p>
            <a:pPr lvl="1"/>
            <a:r>
              <a:rPr lang="en-US" dirty="0" smtClean="0">
                <a:solidFill>
                  <a:schemeClr val="tx1"/>
                </a:solidFill>
                <a:latin typeface="Cambria"/>
                <a:cs typeface="Cambria"/>
              </a:rPr>
              <a:t>Implementing human subjects research methods</a:t>
            </a:r>
          </a:p>
          <a:p>
            <a:pPr lvl="1"/>
            <a:r>
              <a:rPr lang="en-US" dirty="0" smtClean="0">
                <a:solidFill>
                  <a:schemeClr val="tx1"/>
                </a:solidFill>
                <a:latin typeface="Cambria"/>
                <a:cs typeface="Cambria"/>
              </a:rPr>
              <a:t>Recruiting participants</a:t>
            </a:r>
          </a:p>
          <a:p>
            <a:pPr lvl="1"/>
            <a:r>
              <a:rPr lang="en-US" dirty="0" smtClean="0">
                <a:solidFill>
                  <a:schemeClr val="tx1"/>
                </a:solidFill>
                <a:latin typeface="Cambria"/>
                <a:cs typeface="Cambria"/>
              </a:rPr>
              <a:t>Going through the informed consent process</a:t>
            </a:r>
          </a:p>
          <a:p>
            <a:pPr lvl="1"/>
            <a:r>
              <a:rPr lang="en-US" dirty="0" smtClean="0">
                <a:solidFill>
                  <a:schemeClr val="tx1"/>
                </a:solidFill>
                <a:latin typeface="Cambria"/>
                <a:cs typeface="Cambria"/>
              </a:rPr>
              <a:t>Collecting data</a:t>
            </a:r>
          </a:p>
          <a:p>
            <a:pPr lvl="1"/>
            <a:r>
              <a:rPr lang="en-US" dirty="0" smtClean="0">
                <a:solidFill>
                  <a:schemeClr val="tx1"/>
                </a:solidFill>
                <a:latin typeface="Cambria"/>
                <a:cs typeface="Cambria"/>
              </a:rPr>
              <a:t>Analyzing data</a:t>
            </a:r>
          </a:p>
          <a:p>
            <a:pPr lvl="1"/>
            <a:r>
              <a:rPr lang="en-US" dirty="0" smtClean="0">
                <a:solidFill>
                  <a:schemeClr val="tx1"/>
                </a:solidFill>
                <a:latin typeface="Cambria"/>
                <a:cs typeface="Cambria"/>
              </a:rPr>
              <a:t>Disseminating data</a:t>
            </a:r>
            <a:endParaRPr lang="en-US" dirty="0">
              <a:solidFill>
                <a:schemeClr val="tx1"/>
              </a:solidFill>
              <a:latin typeface="Cambria"/>
              <a:cs typeface="Cambria"/>
            </a:endParaRPr>
          </a:p>
        </p:txBody>
      </p:sp>
    </p:spTree>
    <p:extLst>
      <p:ext uri="{BB962C8B-B14F-4D97-AF65-F5344CB8AC3E}">
        <p14:creationId xmlns:p14="http://schemas.microsoft.com/office/powerpoint/2010/main" val="5319566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230570"/>
          </a:xfrm>
        </p:spPr>
        <p:txBody>
          <a:bodyPr/>
          <a:lstStyle/>
          <a:p>
            <a:r>
              <a:rPr lang="en-US" dirty="0" smtClean="0">
                <a:solidFill>
                  <a:srgbClr val="3366FF"/>
                </a:solidFill>
                <a:latin typeface="Cambria"/>
                <a:cs typeface="Cambria"/>
              </a:rPr>
              <a:t>The Institutional Review Board</a:t>
            </a:r>
            <a:endParaRPr lang="en-US" dirty="0">
              <a:solidFill>
                <a:srgbClr val="3366FF"/>
              </a:solidFill>
              <a:latin typeface="Cambria"/>
              <a:cs typeface="Cambria"/>
            </a:endParaRPr>
          </a:p>
        </p:txBody>
      </p:sp>
      <p:sp>
        <p:nvSpPr>
          <p:cNvPr id="3" name="Content Placeholder 2"/>
          <p:cNvSpPr>
            <a:spLocks noGrp="1"/>
          </p:cNvSpPr>
          <p:nvPr>
            <p:ph idx="1"/>
          </p:nvPr>
        </p:nvSpPr>
        <p:spPr>
          <a:xfrm>
            <a:off x="549275" y="1600200"/>
            <a:ext cx="8042276" cy="4940331"/>
          </a:xfrm>
        </p:spPr>
        <p:txBody>
          <a:bodyPr>
            <a:normAutofit lnSpcReduction="10000"/>
          </a:bodyPr>
          <a:lstStyle/>
          <a:p>
            <a:r>
              <a:rPr lang="en-US" dirty="0" smtClean="0">
                <a:solidFill>
                  <a:schemeClr val="tx1"/>
                </a:solidFill>
                <a:latin typeface="Cambria"/>
                <a:cs typeface="Cambria"/>
              </a:rPr>
              <a:t>If you are engaged in human subjects research, you must submit an IRB application, also known as a protocol.</a:t>
            </a:r>
          </a:p>
          <a:p>
            <a:r>
              <a:rPr lang="en-US" dirty="0" smtClean="0">
                <a:solidFill>
                  <a:schemeClr val="tx1"/>
                </a:solidFill>
                <a:latin typeface="Cambria"/>
                <a:cs typeface="Cambria"/>
              </a:rPr>
              <a:t>The application is a detailed proposal of your research intentions, which is reviewed by the IRB Chair and the Human Protections Administrator (for exempt and expedited research), or by the FULL Board for more than minimal risk studies (or those proposals that involve vulnerable populations*).</a:t>
            </a:r>
          </a:p>
          <a:p>
            <a:r>
              <a:rPr lang="en-US" dirty="0" smtClean="0">
                <a:solidFill>
                  <a:schemeClr val="tx1"/>
                </a:solidFill>
                <a:latin typeface="Cambria"/>
                <a:cs typeface="Cambria"/>
              </a:rPr>
              <a:t>Human subjects research may not begin until you have approval from the IRB.</a:t>
            </a:r>
          </a:p>
          <a:p>
            <a:pPr marL="0" indent="0">
              <a:buNone/>
            </a:pPr>
            <a:r>
              <a:rPr lang="en-US" sz="1900" dirty="0" smtClean="0">
                <a:solidFill>
                  <a:schemeClr val="tx1"/>
                </a:solidFill>
              </a:rPr>
              <a:t>*</a:t>
            </a:r>
            <a:r>
              <a:rPr lang="en-US" sz="1700" dirty="0" smtClean="0">
                <a:solidFill>
                  <a:schemeClr val="tx1"/>
                </a:solidFill>
              </a:rPr>
              <a:t> Vulnerable populations include, but are not limited to, children, pregnant women/fetuses, prisoners, and the mentally ill.</a:t>
            </a:r>
            <a:endParaRPr lang="en-US" sz="1900" dirty="0">
              <a:solidFill>
                <a:schemeClr val="tx1"/>
              </a:solidFill>
            </a:endParaRPr>
          </a:p>
        </p:txBody>
      </p:sp>
    </p:spTree>
    <p:extLst>
      <p:ext uri="{BB962C8B-B14F-4D97-AF65-F5344CB8AC3E}">
        <p14:creationId xmlns:p14="http://schemas.microsoft.com/office/powerpoint/2010/main" val="3690066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000000"/>
                </a:solidFill>
                <a:latin typeface="Cambria"/>
                <a:cs typeface="Cambria"/>
              </a:rPr>
              <a:t>Why is a review process of HSR important?</a:t>
            </a:r>
            <a:endParaRPr lang="en-US" sz="4000" dirty="0">
              <a:solidFill>
                <a:srgbClr val="000000"/>
              </a:solidFill>
              <a:latin typeface="Cambria"/>
              <a:cs typeface="Cambria"/>
            </a:endParaRPr>
          </a:p>
        </p:txBody>
      </p:sp>
      <p:sp>
        <p:nvSpPr>
          <p:cNvPr id="3" name="Content Placeholder 2"/>
          <p:cNvSpPr>
            <a:spLocks noGrp="1"/>
          </p:cNvSpPr>
          <p:nvPr>
            <p:ph idx="1"/>
          </p:nvPr>
        </p:nvSpPr>
        <p:spPr/>
        <p:txBody>
          <a:bodyPr>
            <a:normAutofit/>
          </a:bodyPr>
          <a:lstStyle/>
          <a:p>
            <a:r>
              <a:rPr lang="en-US" dirty="0" smtClean="0">
                <a:latin typeface="Cambria"/>
                <a:cs typeface="Cambria"/>
              </a:rPr>
              <a:t>It is important to respect all persons and their values such as </a:t>
            </a:r>
            <a:r>
              <a:rPr lang="en-US" i="1" dirty="0" smtClean="0">
                <a:solidFill>
                  <a:srgbClr val="3366FF"/>
                </a:solidFill>
                <a:latin typeface="Cambria"/>
                <a:cs typeface="Cambria"/>
              </a:rPr>
              <a:t>privacy</a:t>
            </a:r>
            <a:r>
              <a:rPr lang="en-US" dirty="0" smtClean="0">
                <a:latin typeface="Cambria"/>
                <a:cs typeface="Cambria"/>
              </a:rPr>
              <a:t> and </a:t>
            </a:r>
            <a:r>
              <a:rPr lang="en-US" i="1" dirty="0" smtClean="0">
                <a:solidFill>
                  <a:srgbClr val="3366FF"/>
                </a:solidFill>
                <a:latin typeface="Cambria"/>
                <a:cs typeface="Cambria"/>
              </a:rPr>
              <a:t>dignity</a:t>
            </a:r>
            <a:r>
              <a:rPr lang="en-US" dirty="0" smtClean="0">
                <a:latin typeface="Cambria"/>
                <a:cs typeface="Cambria"/>
              </a:rPr>
              <a:t>.  When persons are being studied, it is important they are aware of the risks and benefits of the research and that their </a:t>
            </a:r>
            <a:r>
              <a:rPr lang="en-US" i="1" dirty="0" smtClean="0">
                <a:solidFill>
                  <a:srgbClr val="3366FF"/>
                </a:solidFill>
                <a:latin typeface="Cambria"/>
                <a:cs typeface="Cambria"/>
              </a:rPr>
              <a:t>voluntary</a:t>
            </a:r>
            <a:r>
              <a:rPr lang="en-US" dirty="0" smtClean="0">
                <a:latin typeface="Cambria"/>
                <a:cs typeface="Cambria"/>
              </a:rPr>
              <a:t> choices about participating in the research are respected.</a:t>
            </a:r>
          </a:p>
          <a:p>
            <a:r>
              <a:rPr lang="en-US" dirty="0" smtClean="0">
                <a:latin typeface="Cambria"/>
                <a:cs typeface="Cambria"/>
              </a:rPr>
              <a:t>The IRB protects human subjects by overseeing any research that requires their participation.  Through the review process, the IRB prompts investigators to conduct research justly and to ensure the safety and protection of subjects.</a:t>
            </a:r>
            <a:endParaRPr lang="en-US" dirty="0">
              <a:latin typeface="Cambria"/>
              <a:cs typeface="Cambria"/>
            </a:endParaRPr>
          </a:p>
        </p:txBody>
      </p:sp>
    </p:spTree>
    <p:extLst>
      <p:ext uri="{BB962C8B-B14F-4D97-AF65-F5344CB8AC3E}">
        <p14:creationId xmlns:p14="http://schemas.microsoft.com/office/powerpoint/2010/main" val="2009702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807279"/>
          </a:xfrm>
        </p:spPr>
        <p:txBody>
          <a:bodyPr>
            <a:normAutofit/>
          </a:bodyPr>
          <a:lstStyle/>
          <a:p>
            <a:r>
              <a:rPr lang="en-US" dirty="0" smtClean="0">
                <a:solidFill>
                  <a:srgbClr val="3366FF"/>
                </a:solidFill>
                <a:latin typeface="Cambria"/>
                <a:cs typeface="Cambria"/>
              </a:rPr>
              <a:t>NON-COMPLIANCE</a:t>
            </a:r>
            <a:endParaRPr lang="en-US" dirty="0">
              <a:solidFill>
                <a:srgbClr val="3366FF"/>
              </a:solidFill>
              <a:latin typeface="Cambria"/>
              <a:cs typeface="Cambria"/>
            </a:endParaRPr>
          </a:p>
        </p:txBody>
      </p:sp>
      <p:sp>
        <p:nvSpPr>
          <p:cNvPr id="3" name="Content Placeholder 2"/>
          <p:cNvSpPr>
            <a:spLocks noGrp="1"/>
          </p:cNvSpPr>
          <p:nvPr>
            <p:ph idx="1"/>
          </p:nvPr>
        </p:nvSpPr>
        <p:spPr>
          <a:xfrm>
            <a:off x="355042" y="1193800"/>
            <a:ext cx="8331758" cy="4932363"/>
          </a:xfrm>
        </p:spPr>
        <p:txBody>
          <a:bodyPr>
            <a:normAutofit fontScale="62500" lnSpcReduction="20000"/>
          </a:bodyPr>
          <a:lstStyle/>
          <a:p>
            <a:pPr marL="0" indent="0">
              <a:buNone/>
            </a:pPr>
            <a:r>
              <a:rPr lang="en-US" sz="3400" dirty="0" smtClean="0">
                <a:solidFill>
                  <a:srgbClr val="000000"/>
                </a:solidFill>
                <a:latin typeface="Cambria"/>
                <a:cs typeface="Cambria"/>
              </a:rPr>
              <a:t>If </a:t>
            </a:r>
            <a:r>
              <a:rPr lang="en-US" sz="3400" dirty="0">
                <a:solidFill>
                  <a:srgbClr val="000000"/>
                </a:solidFill>
                <a:latin typeface="Cambria"/>
                <a:cs typeface="Cambria"/>
              </a:rPr>
              <a:t>you do not go through the IRB </a:t>
            </a:r>
            <a:r>
              <a:rPr lang="en-US" sz="3400" dirty="0" smtClean="0">
                <a:solidFill>
                  <a:srgbClr val="000000"/>
                </a:solidFill>
                <a:latin typeface="Cambria"/>
                <a:cs typeface="Cambria"/>
              </a:rPr>
              <a:t>when conducting human subjects research you are not in compliance with institutional, state, and federal regulations (45 CFR 46).  </a:t>
            </a:r>
          </a:p>
          <a:p>
            <a:endParaRPr lang="en-US" sz="2600" u="sng" dirty="0">
              <a:solidFill>
                <a:srgbClr val="000000"/>
              </a:solidFill>
              <a:latin typeface="Cambria"/>
              <a:cs typeface="Cambria"/>
            </a:endParaRPr>
          </a:p>
          <a:p>
            <a:pPr marL="0" indent="0" algn="ctr">
              <a:lnSpc>
                <a:spcPct val="140000"/>
              </a:lnSpc>
              <a:buNone/>
            </a:pPr>
            <a:r>
              <a:rPr lang="en-US" sz="3600" u="sng" dirty="0" smtClean="0">
                <a:solidFill>
                  <a:srgbClr val="3366FF"/>
                </a:solidFill>
                <a:latin typeface="Cambria"/>
                <a:cs typeface="Cambria"/>
              </a:rPr>
              <a:t>NON-COMPLIANCE MAY LEAD TO SERIOUS RAMIFICATIONS FOR </a:t>
            </a:r>
            <a:r>
              <a:rPr lang="en-US" sz="3600" u="sng" dirty="0" smtClean="0">
                <a:solidFill>
                  <a:srgbClr val="3366FF"/>
                </a:solidFill>
                <a:latin typeface="Cambria"/>
                <a:cs typeface="Cambria"/>
              </a:rPr>
              <a:t>YOU AND </a:t>
            </a:r>
            <a:r>
              <a:rPr lang="en-US" sz="3600" u="sng" dirty="0" smtClean="0">
                <a:solidFill>
                  <a:srgbClr val="3366FF"/>
                </a:solidFill>
                <a:latin typeface="Cambria"/>
                <a:cs typeface="Cambria"/>
              </a:rPr>
              <a:t>NEOMED, PARTICULARLY IF VULNERABLE POPULATIONS ARE INVOLVED.</a:t>
            </a:r>
          </a:p>
          <a:p>
            <a:pPr marL="0" indent="0" algn="ctr">
              <a:buNone/>
            </a:pPr>
            <a:endParaRPr lang="en-US" sz="2600" u="sng" dirty="0">
              <a:solidFill>
                <a:srgbClr val="000000"/>
              </a:solidFill>
              <a:latin typeface="Cambria"/>
              <a:cs typeface="Cambria"/>
            </a:endParaRPr>
          </a:p>
          <a:p>
            <a:r>
              <a:rPr lang="en-US" sz="2600" dirty="0" smtClean="0">
                <a:solidFill>
                  <a:srgbClr val="000000"/>
                </a:solidFill>
                <a:latin typeface="Cambria"/>
                <a:cs typeface="Cambria"/>
              </a:rPr>
              <a:t>We are happy to answer questions and help you determine whether your project is human subjects research or not. </a:t>
            </a:r>
            <a:endParaRPr lang="en-US" sz="2600" u="sng" dirty="0" smtClean="0">
              <a:solidFill>
                <a:srgbClr val="000000"/>
              </a:solidFill>
              <a:latin typeface="Cambria"/>
              <a:cs typeface="Cambria"/>
            </a:endParaRPr>
          </a:p>
          <a:p>
            <a:r>
              <a:rPr lang="en-US" sz="2600" dirty="0" smtClean="0">
                <a:solidFill>
                  <a:srgbClr val="000000"/>
                </a:solidFill>
                <a:latin typeface="Cambria"/>
                <a:cs typeface="Cambria"/>
              </a:rPr>
              <a:t>If you are unsure whether your project involves program evaluation, quality improvement, or human subjects research, contact the IRB (Trish Wilson, x6364 or </a:t>
            </a:r>
            <a:r>
              <a:rPr lang="en-US" sz="2600" dirty="0" smtClean="0">
                <a:solidFill>
                  <a:srgbClr val="3366FF"/>
                </a:solidFill>
                <a:latin typeface="Cambria"/>
                <a:cs typeface="Cambria"/>
                <a:hlinkClick r:id="rId2"/>
              </a:rPr>
              <a:t>paw@neomed.edu</a:t>
            </a:r>
            <a:r>
              <a:rPr lang="en-US" sz="2600" dirty="0" smtClean="0">
                <a:solidFill>
                  <a:srgbClr val="000000"/>
                </a:solidFill>
                <a:latin typeface="Cambria"/>
                <a:cs typeface="Cambria"/>
              </a:rPr>
              <a:t>; or Julie Aultman x6113 or </a:t>
            </a:r>
            <a:r>
              <a:rPr lang="en-US" sz="2600" dirty="0" smtClean="0">
                <a:solidFill>
                  <a:srgbClr val="000000"/>
                </a:solidFill>
                <a:latin typeface="Cambria"/>
                <a:cs typeface="Cambria"/>
                <a:hlinkClick r:id="rId3"/>
              </a:rPr>
              <a:t>jmaultma@neomed.edu</a:t>
            </a:r>
            <a:r>
              <a:rPr lang="en-US" sz="2600" dirty="0" smtClean="0">
                <a:solidFill>
                  <a:srgbClr val="000000"/>
                </a:solidFill>
                <a:latin typeface="Cambria"/>
                <a:cs typeface="Cambria"/>
              </a:rPr>
              <a:t>).</a:t>
            </a:r>
          </a:p>
          <a:p>
            <a:pPr marL="0" indent="0">
              <a:buNone/>
            </a:pPr>
            <a:endParaRPr lang="en-US" sz="2000" dirty="0" smtClean="0">
              <a:solidFill>
                <a:srgbClr val="000000"/>
              </a:solidFill>
            </a:endParaRPr>
          </a:p>
        </p:txBody>
      </p:sp>
    </p:spTree>
    <p:extLst>
      <p:ext uri="{BB962C8B-B14F-4D97-AF65-F5344CB8AC3E}">
        <p14:creationId xmlns:p14="http://schemas.microsoft.com/office/powerpoint/2010/main" val="184274832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Questions?</a:t>
            </a:r>
            <a:endParaRPr lang="en-US" dirty="0"/>
          </a:p>
        </p:txBody>
      </p:sp>
    </p:spTree>
    <p:extLst>
      <p:ext uri="{BB962C8B-B14F-4D97-AF65-F5344CB8AC3E}">
        <p14:creationId xmlns:p14="http://schemas.microsoft.com/office/powerpoint/2010/main" val="315763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mbria"/>
                <a:cs typeface="Cambria"/>
              </a:rPr>
              <a:t>Important Questions</a:t>
            </a:r>
            <a:endParaRPr lang="en-US" dirty="0">
              <a:latin typeface="Cambria"/>
              <a:cs typeface="Cambria"/>
            </a:endParaRPr>
          </a:p>
        </p:txBody>
      </p:sp>
      <p:sp>
        <p:nvSpPr>
          <p:cNvPr id="3" name="Content Placeholder 2"/>
          <p:cNvSpPr>
            <a:spLocks noGrp="1"/>
          </p:cNvSpPr>
          <p:nvPr>
            <p:ph idx="1"/>
          </p:nvPr>
        </p:nvSpPr>
        <p:spPr>
          <a:xfrm>
            <a:off x="549275" y="1777710"/>
            <a:ext cx="8042276" cy="4343400"/>
          </a:xfrm>
        </p:spPr>
        <p:txBody>
          <a:bodyPr/>
          <a:lstStyle/>
          <a:p>
            <a:r>
              <a:rPr lang="en-US" dirty="0" smtClean="0">
                <a:solidFill>
                  <a:srgbClr val="000000"/>
                </a:solidFill>
                <a:latin typeface="Cambria"/>
                <a:cs typeface="Cambria"/>
              </a:rPr>
              <a:t>What is research?</a:t>
            </a:r>
          </a:p>
          <a:p>
            <a:r>
              <a:rPr lang="en-US" dirty="0" smtClean="0">
                <a:solidFill>
                  <a:srgbClr val="000000"/>
                </a:solidFill>
                <a:latin typeface="Cambria"/>
                <a:cs typeface="Cambria"/>
              </a:rPr>
              <a:t>What is human subjects research?</a:t>
            </a:r>
          </a:p>
          <a:p>
            <a:r>
              <a:rPr lang="en-US" dirty="0" smtClean="0">
                <a:solidFill>
                  <a:srgbClr val="000000"/>
                </a:solidFill>
                <a:latin typeface="Cambria"/>
                <a:cs typeface="Cambria"/>
              </a:rPr>
              <a:t>What is program evaluation?</a:t>
            </a:r>
          </a:p>
          <a:p>
            <a:r>
              <a:rPr lang="en-US" dirty="0" smtClean="0">
                <a:solidFill>
                  <a:srgbClr val="000000"/>
                </a:solidFill>
                <a:latin typeface="Cambria"/>
                <a:cs typeface="Cambria"/>
              </a:rPr>
              <a:t>Who is engaged in human subjects research?</a:t>
            </a:r>
          </a:p>
          <a:p>
            <a:r>
              <a:rPr lang="en-US" dirty="0" smtClean="0">
                <a:solidFill>
                  <a:srgbClr val="000000"/>
                </a:solidFill>
                <a:latin typeface="Cambria"/>
                <a:cs typeface="Cambria"/>
              </a:rPr>
              <a:t>What do I do if I want to engage in human subjects research?</a:t>
            </a:r>
            <a:endParaRPr lang="en-US" dirty="0">
              <a:solidFill>
                <a:srgbClr val="000000"/>
              </a:solidFill>
              <a:latin typeface="Cambria"/>
              <a:cs typeface="Cambria"/>
            </a:endParaRPr>
          </a:p>
        </p:txBody>
      </p:sp>
    </p:spTree>
    <p:extLst>
      <p:ext uri="{BB962C8B-B14F-4D97-AF65-F5344CB8AC3E}">
        <p14:creationId xmlns:p14="http://schemas.microsoft.com/office/powerpoint/2010/main" val="1496246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998443"/>
          </a:xfrm>
        </p:spPr>
        <p:txBody>
          <a:bodyPr/>
          <a:lstStyle/>
          <a:p>
            <a:r>
              <a:rPr lang="en-US" dirty="0" smtClean="0">
                <a:solidFill>
                  <a:srgbClr val="000000"/>
                </a:solidFill>
                <a:latin typeface="Cambria"/>
                <a:cs typeface="Cambria"/>
              </a:rPr>
              <a:t>What is </a:t>
            </a:r>
            <a:r>
              <a:rPr lang="en-US" i="1" dirty="0" smtClean="0">
                <a:solidFill>
                  <a:srgbClr val="3366FF"/>
                </a:solidFill>
                <a:latin typeface="Cambria"/>
                <a:cs typeface="Cambria"/>
              </a:rPr>
              <a:t>research</a:t>
            </a:r>
            <a:r>
              <a:rPr lang="en-US" dirty="0" smtClean="0">
                <a:solidFill>
                  <a:srgbClr val="000000"/>
                </a:solidFill>
                <a:latin typeface="Cambria"/>
                <a:cs typeface="Cambria"/>
              </a:rPr>
              <a:t>?</a:t>
            </a:r>
            <a:endParaRPr lang="en-US" dirty="0">
              <a:solidFill>
                <a:srgbClr val="000000"/>
              </a:solidFill>
              <a:latin typeface="Cambria"/>
              <a:cs typeface="Cambria"/>
            </a:endParaRPr>
          </a:p>
        </p:txBody>
      </p:sp>
      <p:sp>
        <p:nvSpPr>
          <p:cNvPr id="3" name="Content Placeholder 2"/>
          <p:cNvSpPr>
            <a:spLocks noGrp="1"/>
          </p:cNvSpPr>
          <p:nvPr>
            <p:ph idx="1"/>
          </p:nvPr>
        </p:nvSpPr>
        <p:spPr>
          <a:xfrm>
            <a:off x="300419" y="1677166"/>
            <a:ext cx="8386380" cy="5180834"/>
          </a:xfrm>
        </p:spPr>
        <p:txBody>
          <a:bodyPr>
            <a:normAutofit/>
          </a:bodyPr>
          <a:lstStyle/>
          <a:p>
            <a:r>
              <a:rPr lang="en-US" sz="3200" dirty="0" smtClean="0">
                <a:solidFill>
                  <a:srgbClr val="474746"/>
                </a:solidFill>
                <a:latin typeface="Cambria"/>
                <a:cs typeface="Cambria"/>
              </a:rPr>
              <a:t>Research </a:t>
            </a:r>
            <a:r>
              <a:rPr lang="en-US" sz="3200" dirty="0" smtClean="0">
                <a:latin typeface="Cambria"/>
                <a:cs typeface="Cambria"/>
              </a:rPr>
              <a:t>is a </a:t>
            </a:r>
            <a:r>
              <a:rPr lang="en-US" sz="3200" dirty="0" smtClean="0">
                <a:solidFill>
                  <a:srgbClr val="3F8DE2"/>
                </a:solidFill>
                <a:latin typeface="Cambria"/>
                <a:cs typeface="Cambria"/>
              </a:rPr>
              <a:t>systematic </a:t>
            </a:r>
            <a:r>
              <a:rPr lang="en-US" sz="3200" dirty="0">
                <a:latin typeface="Cambria"/>
                <a:cs typeface="Cambria"/>
              </a:rPr>
              <a:t>investigation, including research development, testing and evaluation, designed to develop or contribute to </a:t>
            </a:r>
            <a:r>
              <a:rPr lang="en-US" sz="3200" dirty="0">
                <a:solidFill>
                  <a:srgbClr val="3F8DE2"/>
                </a:solidFill>
                <a:latin typeface="Cambria"/>
                <a:cs typeface="Cambria"/>
              </a:rPr>
              <a:t>generalizable</a:t>
            </a:r>
            <a:r>
              <a:rPr lang="en-US" sz="3200" dirty="0">
                <a:solidFill>
                  <a:srgbClr val="008000"/>
                </a:solidFill>
                <a:latin typeface="Cambria"/>
                <a:cs typeface="Cambria"/>
              </a:rPr>
              <a:t> </a:t>
            </a:r>
            <a:r>
              <a:rPr lang="en-US" sz="3200" dirty="0">
                <a:latin typeface="Cambria"/>
                <a:cs typeface="Cambria"/>
              </a:rPr>
              <a:t>knowledge</a:t>
            </a:r>
            <a:r>
              <a:rPr lang="en-US" sz="3200" dirty="0" smtClean="0">
                <a:latin typeface="Cambria"/>
                <a:cs typeface="Cambria"/>
              </a:rPr>
              <a:t>.</a:t>
            </a:r>
          </a:p>
          <a:p>
            <a:r>
              <a:rPr lang="en-US" sz="3200" dirty="0" smtClean="0">
                <a:latin typeface="Cambria"/>
                <a:cs typeface="Cambria"/>
              </a:rPr>
              <a:t>Generalizable knowledge is when the </a:t>
            </a:r>
            <a:r>
              <a:rPr lang="en-US" sz="3200" dirty="0">
                <a:latin typeface="Cambria"/>
                <a:cs typeface="Cambria"/>
              </a:rPr>
              <a:t>activity’s conclusions are </a:t>
            </a:r>
            <a:r>
              <a:rPr lang="en-US" sz="3200" dirty="0">
                <a:solidFill>
                  <a:srgbClr val="3F8DE2"/>
                </a:solidFill>
                <a:latin typeface="Cambria"/>
                <a:cs typeface="Cambria"/>
              </a:rPr>
              <a:t>intended to be extended beyond the sample or internal program. </a:t>
            </a:r>
            <a:endParaRPr lang="en-US" sz="1800" dirty="0" smtClean="0"/>
          </a:p>
          <a:p>
            <a:endParaRPr lang="en-US" dirty="0"/>
          </a:p>
        </p:txBody>
      </p:sp>
    </p:spTree>
    <p:extLst>
      <p:ext uri="{BB962C8B-B14F-4D97-AF65-F5344CB8AC3E}">
        <p14:creationId xmlns:p14="http://schemas.microsoft.com/office/powerpoint/2010/main" val="259539271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xmlns:p14="http://schemas.microsoft.com/office/powerpoint/2010/mai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9223" y="163095"/>
            <a:ext cx="6965245" cy="1202485"/>
          </a:xfrm>
        </p:spPr>
        <p:txBody>
          <a:bodyPr>
            <a:noAutofit/>
          </a:bodyPr>
          <a:lstStyle/>
          <a:p>
            <a:r>
              <a:rPr lang="en-US" sz="2800" dirty="0">
                <a:solidFill>
                  <a:srgbClr val="3366FF"/>
                </a:solidFill>
                <a:latin typeface="Cambria"/>
                <a:cs typeface="Cambria"/>
              </a:rPr>
              <a:t>Generalizable Knowledge </a:t>
            </a:r>
            <a:r>
              <a:rPr lang="en-US" sz="2800" dirty="0">
                <a:solidFill>
                  <a:schemeClr val="tx2"/>
                </a:solidFill>
                <a:latin typeface="Cambria"/>
                <a:cs typeface="Cambria"/>
              </a:rPr>
              <a:t>includes one or more of the following:</a:t>
            </a:r>
            <a:r>
              <a:rPr lang="en-US" sz="1400" dirty="0">
                <a:solidFill>
                  <a:schemeClr val="tx2"/>
                </a:solidFill>
                <a:latin typeface="Cambria"/>
                <a:cs typeface="Cambria"/>
              </a:rPr>
              <a:t/>
            </a:r>
            <a:br>
              <a:rPr lang="en-US" sz="1400" dirty="0">
                <a:solidFill>
                  <a:schemeClr val="tx2"/>
                </a:solidFill>
                <a:latin typeface="Cambria"/>
                <a:cs typeface="Cambria"/>
              </a:rPr>
            </a:br>
            <a:endParaRPr lang="en-US" sz="1400" dirty="0">
              <a:solidFill>
                <a:schemeClr val="tx2"/>
              </a:solidFill>
              <a:latin typeface="Cambria"/>
              <a:cs typeface="Cambria"/>
            </a:endParaRPr>
          </a:p>
        </p:txBody>
      </p:sp>
      <p:sp>
        <p:nvSpPr>
          <p:cNvPr id="3" name="Content Placeholder 2"/>
          <p:cNvSpPr>
            <a:spLocks noGrp="1"/>
          </p:cNvSpPr>
          <p:nvPr>
            <p:ph idx="1"/>
          </p:nvPr>
        </p:nvSpPr>
        <p:spPr>
          <a:xfrm>
            <a:off x="355041" y="1384959"/>
            <a:ext cx="8561938" cy="5237500"/>
          </a:xfrm>
        </p:spPr>
        <p:txBody>
          <a:bodyPr>
            <a:normAutofit lnSpcReduction="10000"/>
          </a:bodyPr>
          <a:lstStyle/>
          <a:p>
            <a:pPr marL="639763" lvl="1" indent="-584200"/>
            <a:r>
              <a:rPr lang="en-US" sz="1900" dirty="0" smtClean="0">
                <a:latin typeface="Cambria"/>
                <a:cs typeface="Cambria"/>
              </a:rPr>
              <a:t>The </a:t>
            </a:r>
            <a:r>
              <a:rPr lang="en-US" sz="1900" dirty="0">
                <a:latin typeface="Cambria"/>
                <a:cs typeface="Cambria"/>
              </a:rPr>
              <a:t>data is geared for scholars, practitioners, and/or researchers within a specified field of </a:t>
            </a:r>
            <a:r>
              <a:rPr lang="en-US" sz="1900" dirty="0" smtClean="0">
                <a:latin typeface="Cambria"/>
                <a:cs typeface="Cambria"/>
              </a:rPr>
              <a:t>study</a:t>
            </a:r>
          </a:p>
          <a:p>
            <a:pPr marL="639763" lvl="1" indent="-584200"/>
            <a:r>
              <a:rPr lang="en-US" sz="1900" dirty="0" smtClean="0">
                <a:solidFill>
                  <a:srgbClr val="474746"/>
                </a:solidFill>
                <a:latin typeface="Cambria"/>
                <a:cs typeface="Cambria"/>
              </a:rPr>
              <a:t>Note: Activities may involve comparing </a:t>
            </a:r>
            <a:r>
              <a:rPr lang="en-US" sz="1900" dirty="0">
                <a:solidFill>
                  <a:srgbClr val="474746"/>
                </a:solidFill>
                <a:latin typeface="Cambria"/>
                <a:cs typeface="Cambria"/>
              </a:rPr>
              <a:t>and contrasting multiple interventions/interactions, such as survey tools, educational screening tools or testing </a:t>
            </a:r>
            <a:r>
              <a:rPr lang="en-US" sz="1900" dirty="0" smtClean="0">
                <a:solidFill>
                  <a:srgbClr val="474746"/>
                </a:solidFill>
                <a:latin typeface="Cambria"/>
                <a:cs typeface="Cambria"/>
              </a:rPr>
              <a:t>procedures</a:t>
            </a:r>
            <a:endParaRPr lang="en-US" sz="1900" dirty="0">
              <a:latin typeface="Cambria"/>
              <a:cs typeface="Cambria"/>
            </a:endParaRPr>
          </a:p>
          <a:p>
            <a:pPr marL="639763" lvl="1" indent="-584200"/>
            <a:r>
              <a:rPr lang="en-US" sz="1900" dirty="0">
                <a:latin typeface="Cambria"/>
                <a:cs typeface="Cambria"/>
              </a:rPr>
              <a:t>Results of the study are presented either by presentation and/or publication in order </a:t>
            </a:r>
            <a:r>
              <a:rPr lang="en-US" sz="1900" dirty="0" smtClean="0">
                <a:latin typeface="Cambria"/>
                <a:cs typeface="Cambria"/>
              </a:rPr>
              <a:t>to </a:t>
            </a:r>
            <a:r>
              <a:rPr lang="en-US" sz="1900" dirty="0">
                <a:solidFill>
                  <a:srgbClr val="474746"/>
                </a:solidFill>
                <a:latin typeface="Cambria"/>
                <a:cs typeface="Cambria"/>
              </a:rPr>
              <a:t>i</a:t>
            </a:r>
            <a:r>
              <a:rPr lang="en-US" sz="1900" dirty="0" smtClean="0">
                <a:solidFill>
                  <a:srgbClr val="474746"/>
                </a:solidFill>
                <a:latin typeface="Cambria"/>
                <a:cs typeface="Cambria"/>
              </a:rPr>
              <a:t>lluminate </a:t>
            </a:r>
            <a:r>
              <a:rPr lang="en-US" sz="1900" dirty="0">
                <a:solidFill>
                  <a:srgbClr val="474746"/>
                </a:solidFill>
                <a:latin typeface="Cambria"/>
                <a:cs typeface="Cambria"/>
              </a:rPr>
              <a:t>some topic/issue within one’s field of study</a:t>
            </a:r>
          </a:p>
          <a:p>
            <a:pPr marL="639763" lvl="1" indent="-639763"/>
            <a:r>
              <a:rPr lang="en-US" sz="1900" dirty="0">
                <a:latin typeface="Cambria"/>
                <a:cs typeface="Cambria"/>
              </a:rPr>
              <a:t>Results from the study are applied to some population in addition to the sample</a:t>
            </a:r>
          </a:p>
          <a:p>
            <a:pPr marL="1376363" indent="-233363">
              <a:lnSpc>
                <a:spcPct val="120000"/>
              </a:lnSpc>
            </a:pPr>
            <a:r>
              <a:rPr lang="en-US" sz="2000" dirty="0">
                <a:solidFill>
                  <a:srgbClr val="3366FF"/>
                </a:solidFill>
                <a:latin typeface="Cambria"/>
                <a:cs typeface="Cambria"/>
              </a:rPr>
              <a:t>The study’s results can be replicated by others</a:t>
            </a:r>
          </a:p>
          <a:p>
            <a:pPr marL="1376363" indent="-233363">
              <a:lnSpc>
                <a:spcPct val="120000"/>
              </a:lnSpc>
            </a:pPr>
            <a:r>
              <a:rPr lang="en-US" sz="2000" dirty="0">
                <a:solidFill>
                  <a:srgbClr val="3366FF"/>
                </a:solidFill>
                <a:latin typeface="Cambria"/>
                <a:cs typeface="Cambria"/>
              </a:rPr>
              <a:t>The study provides input into some field of study </a:t>
            </a:r>
            <a:endParaRPr lang="en-US" sz="2000" dirty="0" smtClean="0">
              <a:solidFill>
                <a:srgbClr val="3366FF"/>
              </a:solidFill>
              <a:latin typeface="Cambria"/>
              <a:cs typeface="Cambria"/>
            </a:endParaRPr>
          </a:p>
          <a:p>
            <a:pPr marL="0" indent="0">
              <a:buNone/>
            </a:pPr>
            <a:endParaRPr lang="en-US" sz="1800" dirty="0">
              <a:solidFill>
                <a:srgbClr val="DD7E3C"/>
              </a:solidFill>
            </a:endParaRPr>
          </a:p>
          <a:p>
            <a:pPr marL="0" indent="0">
              <a:buNone/>
            </a:pPr>
            <a:r>
              <a:rPr lang="en-US" sz="1600" dirty="0"/>
              <a:t>*</a:t>
            </a:r>
            <a:r>
              <a:rPr lang="en-US" sz="1600" dirty="0" smtClean="0"/>
              <a:t>adapted </a:t>
            </a:r>
            <a:r>
              <a:rPr lang="en-US" sz="1600" dirty="0"/>
              <a:t>from </a:t>
            </a:r>
            <a:r>
              <a:rPr lang="en-US" sz="1600" dirty="0" smtClean="0"/>
              <a:t>the University of Wisconsin and the </a:t>
            </a:r>
            <a:r>
              <a:rPr lang="en-US" sz="1600" dirty="0"/>
              <a:t>University of </a:t>
            </a:r>
            <a:r>
              <a:rPr lang="en-US" sz="1600" dirty="0" smtClean="0"/>
              <a:t>Michigan</a:t>
            </a:r>
            <a:endParaRPr lang="en-US" sz="1600" dirty="0"/>
          </a:p>
        </p:txBody>
      </p:sp>
    </p:spTree>
    <p:extLst>
      <p:ext uri="{BB962C8B-B14F-4D97-AF65-F5344CB8AC3E}">
        <p14:creationId xmlns:p14="http://schemas.microsoft.com/office/powerpoint/2010/main" val="211653693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xmlns:p14="http://schemas.microsoft.com/office/powerpoint/2010/mai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par>
                                <p:cTn id="35" presetID="37" presetClass="entr" presetSubtype="0" fill="hold" nodeType="with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1000"/>
                                        <p:tgtEl>
                                          <p:spTgt spid="3">
                                            <p:txEl>
                                              <p:pRg st="4" end="4"/>
                                            </p:txEl>
                                          </p:spTgt>
                                        </p:tgtEl>
                                      </p:cBhvr>
                                    </p:animEffect>
                                    <p:anim calcmode="lin" valueType="num">
                                      <p:cBhvr>
                                        <p:cTn id="3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par>
                                <p:cTn id="41" presetID="37" presetClass="entr" presetSubtype="0" fill="hold" nodeType="with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1000"/>
                                        <p:tgtEl>
                                          <p:spTgt spid="3">
                                            <p:txEl>
                                              <p:pRg st="5" end="5"/>
                                            </p:txEl>
                                          </p:spTgt>
                                        </p:tgtEl>
                                      </p:cBhvr>
                                    </p:animEffect>
                                    <p:anim calcmode="lin" valueType="num">
                                      <p:cBhvr>
                                        <p:cTn id="4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46"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875552"/>
          </a:xfrm>
        </p:spPr>
        <p:txBody>
          <a:bodyPr/>
          <a:lstStyle/>
          <a:p>
            <a:r>
              <a:rPr lang="en-US" sz="4000" dirty="0" smtClean="0">
                <a:solidFill>
                  <a:schemeClr val="tx2"/>
                </a:solidFill>
                <a:latin typeface="Cambria"/>
                <a:cs typeface="Cambria"/>
              </a:rPr>
              <a:t>What is </a:t>
            </a:r>
            <a:r>
              <a:rPr lang="en-US" sz="4000" i="1" dirty="0" smtClean="0">
                <a:solidFill>
                  <a:srgbClr val="3366FF"/>
                </a:solidFill>
                <a:latin typeface="Cambria"/>
                <a:cs typeface="Cambria"/>
              </a:rPr>
              <a:t>human subjects research</a:t>
            </a:r>
            <a:r>
              <a:rPr lang="en-US" sz="4000" dirty="0" smtClean="0">
                <a:solidFill>
                  <a:srgbClr val="242852"/>
                </a:solidFill>
                <a:latin typeface="Cambria"/>
                <a:cs typeface="Cambria"/>
              </a:rPr>
              <a:t>?</a:t>
            </a:r>
            <a:endParaRPr lang="en-US" sz="4000" dirty="0">
              <a:solidFill>
                <a:srgbClr val="242852"/>
              </a:solidFill>
              <a:latin typeface="Cambria"/>
              <a:cs typeface="Cambria"/>
            </a:endParaRPr>
          </a:p>
        </p:txBody>
      </p:sp>
      <p:sp>
        <p:nvSpPr>
          <p:cNvPr id="3" name="Content Placeholder 2"/>
          <p:cNvSpPr>
            <a:spLocks noGrp="1"/>
          </p:cNvSpPr>
          <p:nvPr>
            <p:ph idx="1"/>
          </p:nvPr>
        </p:nvSpPr>
        <p:spPr>
          <a:xfrm>
            <a:off x="245797" y="1600200"/>
            <a:ext cx="8534628" cy="4503385"/>
          </a:xfrm>
        </p:spPr>
        <p:txBody>
          <a:bodyPr>
            <a:normAutofit/>
          </a:bodyPr>
          <a:lstStyle/>
          <a:p>
            <a:pPr marL="0" indent="0">
              <a:buNone/>
            </a:pPr>
            <a:r>
              <a:rPr lang="en-US" sz="2800" dirty="0" smtClean="0">
                <a:latin typeface="Cambria"/>
                <a:cs typeface="Cambria"/>
              </a:rPr>
              <a:t>A </a:t>
            </a:r>
            <a:r>
              <a:rPr lang="en-US" sz="2800" dirty="0" smtClean="0">
                <a:solidFill>
                  <a:srgbClr val="3366FF"/>
                </a:solidFill>
                <a:latin typeface="Cambria"/>
                <a:cs typeface="Cambria"/>
              </a:rPr>
              <a:t>human subject </a:t>
            </a:r>
            <a:r>
              <a:rPr lang="en-US" sz="2800" dirty="0" smtClean="0">
                <a:latin typeface="Cambria"/>
                <a:cs typeface="Cambria"/>
              </a:rPr>
              <a:t>means </a:t>
            </a:r>
            <a:r>
              <a:rPr lang="en-US" sz="2800" dirty="0">
                <a:latin typeface="Cambria"/>
                <a:cs typeface="Cambria"/>
              </a:rPr>
              <a:t>a </a:t>
            </a:r>
            <a:r>
              <a:rPr lang="en-US" sz="2800" i="1" dirty="0">
                <a:solidFill>
                  <a:srgbClr val="3366FF"/>
                </a:solidFill>
                <a:latin typeface="Cambria"/>
                <a:cs typeface="Cambria"/>
              </a:rPr>
              <a:t>living</a:t>
            </a:r>
            <a:r>
              <a:rPr lang="en-US" sz="2800" dirty="0">
                <a:latin typeface="Cambria"/>
                <a:cs typeface="Cambria"/>
              </a:rPr>
              <a:t> individual about whom an investigator (whether professional or student) obtains</a:t>
            </a:r>
            <a:r>
              <a:rPr lang="en-US" sz="2800" dirty="0" smtClean="0">
                <a:latin typeface="Cambria"/>
                <a:cs typeface="Cambria"/>
              </a:rPr>
              <a:t>:</a:t>
            </a:r>
            <a:endParaRPr lang="en-US" dirty="0">
              <a:latin typeface="Cambria"/>
              <a:cs typeface="Cambria"/>
            </a:endParaRPr>
          </a:p>
          <a:p>
            <a:pPr marL="922338" lvl="2" indent="-639763"/>
            <a:r>
              <a:rPr lang="en-US" sz="2600" dirty="0" smtClean="0">
                <a:latin typeface="Cambria"/>
                <a:cs typeface="Cambria"/>
              </a:rPr>
              <a:t>Data </a:t>
            </a:r>
            <a:r>
              <a:rPr lang="en-US" sz="2600" dirty="0">
                <a:latin typeface="Cambria"/>
                <a:cs typeface="Cambria"/>
              </a:rPr>
              <a:t>through </a:t>
            </a:r>
            <a:r>
              <a:rPr lang="en-US" sz="2600" u="sng" dirty="0">
                <a:solidFill>
                  <a:srgbClr val="3366FF"/>
                </a:solidFill>
                <a:latin typeface="Cambria"/>
                <a:cs typeface="Cambria"/>
              </a:rPr>
              <a:t>intervention</a:t>
            </a:r>
            <a:r>
              <a:rPr lang="en-US" sz="2600" dirty="0">
                <a:latin typeface="Cambria"/>
                <a:cs typeface="Cambria"/>
              </a:rPr>
              <a:t> or </a:t>
            </a:r>
            <a:r>
              <a:rPr lang="en-US" sz="2600" u="sng" dirty="0">
                <a:solidFill>
                  <a:srgbClr val="3366FF"/>
                </a:solidFill>
                <a:latin typeface="Cambria"/>
                <a:cs typeface="Cambria"/>
              </a:rPr>
              <a:t>interaction</a:t>
            </a:r>
            <a:r>
              <a:rPr lang="en-US" sz="2600" dirty="0">
                <a:solidFill>
                  <a:srgbClr val="008000"/>
                </a:solidFill>
                <a:latin typeface="Cambria"/>
                <a:cs typeface="Cambria"/>
              </a:rPr>
              <a:t> </a:t>
            </a:r>
            <a:r>
              <a:rPr lang="en-US" sz="2600" dirty="0">
                <a:latin typeface="Cambria"/>
                <a:cs typeface="Cambria"/>
              </a:rPr>
              <a:t>with the individual, or</a:t>
            </a:r>
          </a:p>
          <a:p>
            <a:pPr marL="922338" lvl="2" indent="-639763"/>
            <a:r>
              <a:rPr lang="en-US" sz="2600" dirty="0" smtClean="0">
                <a:solidFill>
                  <a:srgbClr val="474746"/>
                </a:solidFill>
                <a:latin typeface="Cambria"/>
                <a:cs typeface="Cambria"/>
              </a:rPr>
              <a:t>Identifiable </a:t>
            </a:r>
            <a:r>
              <a:rPr lang="en-US" sz="2600" dirty="0">
                <a:solidFill>
                  <a:srgbClr val="474746"/>
                </a:solidFill>
                <a:latin typeface="Cambria"/>
                <a:cs typeface="Cambria"/>
              </a:rPr>
              <a:t>private information</a:t>
            </a:r>
          </a:p>
          <a:p>
            <a:pPr marL="0" indent="0">
              <a:buNone/>
            </a:pPr>
            <a:r>
              <a:rPr lang="en-US" sz="2800" dirty="0" smtClean="0">
                <a:solidFill>
                  <a:schemeClr val="tx1"/>
                </a:solidFill>
                <a:latin typeface="Cambria"/>
                <a:cs typeface="Cambria"/>
              </a:rPr>
              <a:t>The research contributes to </a:t>
            </a:r>
            <a:r>
              <a:rPr lang="en-US" sz="2800" dirty="0" smtClean="0">
                <a:solidFill>
                  <a:srgbClr val="3366FF"/>
                </a:solidFill>
                <a:latin typeface="Cambria"/>
                <a:cs typeface="Cambria"/>
              </a:rPr>
              <a:t>generalizable knowledge</a:t>
            </a:r>
            <a:endParaRPr lang="en-US" sz="2800" dirty="0">
              <a:solidFill>
                <a:srgbClr val="3366FF"/>
              </a:solidFill>
              <a:latin typeface="Cambria"/>
              <a:cs typeface="Cambria"/>
            </a:endParaRPr>
          </a:p>
        </p:txBody>
      </p:sp>
    </p:spTree>
    <p:extLst>
      <p:ext uri="{BB962C8B-B14F-4D97-AF65-F5344CB8AC3E}">
        <p14:creationId xmlns:p14="http://schemas.microsoft.com/office/powerpoint/2010/main" val="196036714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38113"/>
            <a:ext cx="8042276" cy="1026942"/>
          </a:xfrm>
        </p:spPr>
        <p:txBody>
          <a:bodyPr/>
          <a:lstStyle/>
          <a:p>
            <a:r>
              <a:rPr lang="en-US" sz="4400" dirty="0" smtClean="0">
                <a:solidFill>
                  <a:schemeClr val="tx1"/>
                </a:solidFill>
                <a:latin typeface="Cambria"/>
                <a:cs typeface="Cambria"/>
              </a:rPr>
              <a:t>What is </a:t>
            </a:r>
            <a:r>
              <a:rPr lang="en-US" sz="4400" dirty="0" smtClean="0">
                <a:solidFill>
                  <a:srgbClr val="3366FF"/>
                </a:solidFill>
                <a:latin typeface="Cambria"/>
                <a:cs typeface="Cambria"/>
              </a:rPr>
              <a:t>Program Evaluation</a:t>
            </a:r>
            <a:r>
              <a:rPr lang="en-US" sz="4400" dirty="0" smtClean="0">
                <a:solidFill>
                  <a:srgbClr val="000000"/>
                </a:solidFill>
                <a:latin typeface="Cambria"/>
                <a:cs typeface="Cambria"/>
              </a:rPr>
              <a:t>?</a:t>
            </a:r>
            <a:endParaRPr lang="en-US" sz="4400" dirty="0">
              <a:solidFill>
                <a:srgbClr val="000000"/>
              </a:solidFill>
              <a:latin typeface="Cambria"/>
              <a:cs typeface="Cambria"/>
            </a:endParaRPr>
          </a:p>
        </p:txBody>
      </p:sp>
      <p:sp>
        <p:nvSpPr>
          <p:cNvPr id="3" name="Content Placeholder 2"/>
          <p:cNvSpPr>
            <a:spLocks noGrp="1"/>
          </p:cNvSpPr>
          <p:nvPr>
            <p:ph idx="1"/>
          </p:nvPr>
        </p:nvSpPr>
        <p:spPr>
          <a:xfrm>
            <a:off x="549275" y="1420074"/>
            <a:ext cx="8042276" cy="4523527"/>
          </a:xfrm>
        </p:spPr>
        <p:txBody>
          <a:bodyPr>
            <a:normAutofit lnSpcReduction="10000"/>
          </a:bodyPr>
          <a:lstStyle/>
          <a:p>
            <a:pPr marL="0" indent="0">
              <a:buNone/>
            </a:pPr>
            <a:r>
              <a:rPr lang="en-US" sz="2000" dirty="0" smtClean="0">
                <a:latin typeface="Cambria"/>
                <a:cs typeface="Cambria"/>
              </a:rPr>
              <a:t>The </a:t>
            </a:r>
            <a:r>
              <a:rPr lang="en-US" sz="2000" dirty="0">
                <a:latin typeface="Cambria"/>
                <a:cs typeface="Cambria"/>
              </a:rPr>
              <a:t>purpose of </a:t>
            </a:r>
            <a:r>
              <a:rPr lang="en-US" sz="1800" dirty="0" smtClean="0">
                <a:solidFill>
                  <a:srgbClr val="0000FF"/>
                </a:solidFill>
                <a:latin typeface="Cambria"/>
                <a:cs typeface="Cambria"/>
              </a:rPr>
              <a:t>PROGRAM EVALUATION </a:t>
            </a:r>
            <a:r>
              <a:rPr lang="en-US" sz="2000" dirty="0" smtClean="0">
                <a:latin typeface="Cambria"/>
                <a:cs typeface="Cambria"/>
              </a:rPr>
              <a:t>is to:</a:t>
            </a:r>
          </a:p>
          <a:p>
            <a:r>
              <a:rPr lang="en-US" sz="2000" dirty="0" smtClean="0">
                <a:latin typeface="Cambria"/>
                <a:cs typeface="Cambria"/>
              </a:rPr>
              <a:t>inform decisions </a:t>
            </a:r>
          </a:p>
          <a:p>
            <a:r>
              <a:rPr lang="en-US" sz="2000" dirty="0" smtClean="0">
                <a:latin typeface="Cambria"/>
                <a:cs typeface="Cambria"/>
              </a:rPr>
              <a:t>identify </a:t>
            </a:r>
            <a:r>
              <a:rPr lang="en-US" sz="2000" dirty="0">
                <a:latin typeface="Cambria"/>
                <a:cs typeface="Cambria"/>
              </a:rPr>
              <a:t>improvements [i.e. formative evaluation</a:t>
            </a:r>
            <a:r>
              <a:rPr lang="en-US" sz="2000" dirty="0" smtClean="0">
                <a:latin typeface="Cambria"/>
                <a:cs typeface="Cambria"/>
              </a:rPr>
              <a:t>]</a:t>
            </a:r>
            <a:endParaRPr lang="en-US" sz="2000" dirty="0">
              <a:latin typeface="Cambria"/>
              <a:cs typeface="Cambria"/>
            </a:endParaRPr>
          </a:p>
          <a:p>
            <a:r>
              <a:rPr lang="en-US" sz="2000" dirty="0" smtClean="0">
                <a:latin typeface="Cambria"/>
                <a:cs typeface="Cambria"/>
              </a:rPr>
              <a:t>provide </a:t>
            </a:r>
            <a:r>
              <a:rPr lang="en-US" sz="2000" dirty="0">
                <a:latin typeface="Cambria"/>
                <a:cs typeface="Cambria"/>
              </a:rPr>
              <a:t>information about the success of programs [i.e. summative evaluation] according to predefined goals and objectives. </a:t>
            </a:r>
            <a:endParaRPr lang="en-US" sz="2000" dirty="0" smtClean="0">
              <a:latin typeface="Cambria"/>
              <a:cs typeface="Cambria"/>
            </a:endParaRPr>
          </a:p>
          <a:p>
            <a:endParaRPr lang="en-US" sz="2000" dirty="0">
              <a:latin typeface="Cambria"/>
              <a:cs typeface="Cambria"/>
            </a:endParaRPr>
          </a:p>
          <a:p>
            <a:pPr marL="0" indent="0">
              <a:buNone/>
            </a:pPr>
            <a:r>
              <a:rPr lang="en-US" sz="2000" dirty="0" smtClean="0">
                <a:latin typeface="Cambria"/>
                <a:cs typeface="Cambria"/>
              </a:rPr>
              <a:t>Program Evaluation </a:t>
            </a:r>
            <a:r>
              <a:rPr lang="en-US" sz="2000" dirty="0">
                <a:latin typeface="Cambria"/>
                <a:cs typeface="Cambria"/>
              </a:rPr>
              <a:t>focuses on making judgments </a:t>
            </a:r>
            <a:r>
              <a:rPr lang="en-US" sz="2000" u="sng" dirty="0" smtClean="0">
                <a:solidFill>
                  <a:srgbClr val="0000FF"/>
                </a:solidFill>
                <a:latin typeface="Cambria"/>
                <a:cs typeface="Cambria"/>
              </a:rPr>
              <a:t>ABOUT THE PROGRAM</a:t>
            </a:r>
            <a:r>
              <a:rPr lang="en-US" sz="2000" dirty="0" smtClean="0">
                <a:latin typeface="Cambria"/>
                <a:cs typeface="Cambria"/>
              </a:rPr>
              <a:t>, to improve </a:t>
            </a:r>
            <a:r>
              <a:rPr lang="en-US" sz="2000" dirty="0">
                <a:latin typeface="Cambria"/>
                <a:cs typeface="Cambria"/>
              </a:rPr>
              <a:t>or further develop program effectiveness, </a:t>
            </a:r>
            <a:r>
              <a:rPr lang="en-US" sz="2000" dirty="0" smtClean="0">
                <a:latin typeface="Cambria"/>
                <a:cs typeface="Cambria"/>
              </a:rPr>
              <a:t>and inform </a:t>
            </a:r>
            <a:r>
              <a:rPr lang="en-US" sz="2000" dirty="0">
                <a:latin typeface="Cambria"/>
                <a:cs typeface="Cambria"/>
              </a:rPr>
              <a:t>decisions about future programming, and/or increase understanding.</a:t>
            </a:r>
            <a:br>
              <a:rPr lang="en-US" sz="2000" dirty="0">
                <a:latin typeface="Cambria"/>
                <a:cs typeface="Cambria"/>
              </a:rPr>
            </a:br>
            <a:endParaRPr lang="en-US" sz="2000" dirty="0">
              <a:latin typeface="Cambria"/>
              <a:cs typeface="Cambria"/>
            </a:endParaRPr>
          </a:p>
        </p:txBody>
      </p:sp>
    </p:spTree>
    <p:extLst>
      <p:ext uri="{BB962C8B-B14F-4D97-AF65-F5344CB8AC3E}">
        <p14:creationId xmlns:p14="http://schemas.microsoft.com/office/powerpoint/2010/main" val="306960168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xmlns:p14="http://schemas.microsoft.com/office/powerpoint/2010/mai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heel(1)">
                                      <p:cBhvr>
                                        <p:cTn id="10" dur="2000"/>
                                        <p:tgtEl>
                                          <p:spTgt spid="3">
                                            <p:txEl>
                                              <p:pRg st="2" end="2"/>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heel(1)">
                                      <p:cBhvr>
                                        <p:cTn id="13"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8486" y="819273"/>
            <a:ext cx="8468313" cy="5238627"/>
          </a:xfrm>
        </p:spPr>
        <p:txBody>
          <a:bodyPr>
            <a:normAutofit fontScale="92500"/>
          </a:bodyPr>
          <a:lstStyle/>
          <a:p>
            <a:endParaRPr lang="en-US" sz="2600" dirty="0">
              <a:solidFill>
                <a:srgbClr val="008000"/>
              </a:solidFill>
            </a:endParaRPr>
          </a:p>
          <a:p>
            <a:pPr marL="0" indent="0" algn="ctr">
              <a:buNone/>
            </a:pPr>
            <a:r>
              <a:rPr lang="en-US" sz="2400" dirty="0" smtClean="0">
                <a:solidFill>
                  <a:schemeClr val="tx1"/>
                </a:solidFill>
              </a:rPr>
              <a:t>Program Evaluation </a:t>
            </a:r>
            <a:r>
              <a:rPr lang="en-US" sz="2400" dirty="0" smtClean="0">
                <a:solidFill>
                  <a:srgbClr val="0000FF"/>
                </a:solidFill>
              </a:rPr>
              <a:t>DOES NOT </a:t>
            </a:r>
            <a:r>
              <a:rPr lang="en-US" sz="2400" dirty="0" smtClean="0">
                <a:solidFill>
                  <a:srgbClr val="000000"/>
                </a:solidFill>
              </a:rPr>
              <a:t>involve </a:t>
            </a:r>
            <a:r>
              <a:rPr lang="en-US" sz="2400" dirty="0">
                <a:solidFill>
                  <a:srgbClr val="000000"/>
                </a:solidFill>
              </a:rPr>
              <a:t>human persons </a:t>
            </a:r>
            <a:r>
              <a:rPr lang="en-US" sz="2400" dirty="0" smtClean="0">
                <a:solidFill>
                  <a:srgbClr val="000000"/>
                </a:solidFill>
              </a:rPr>
              <a:t>directly.</a:t>
            </a:r>
          </a:p>
          <a:p>
            <a:pPr marL="0" indent="0" algn="ctr">
              <a:buNone/>
            </a:pPr>
            <a:r>
              <a:rPr lang="en-US" sz="2400" dirty="0" smtClean="0">
                <a:solidFill>
                  <a:srgbClr val="005294"/>
                </a:solidFill>
              </a:rPr>
              <a:t> </a:t>
            </a:r>
            <a:r>
              <a:rPr lang="en-US" sz="2400" dirty="0" smtClean="0">
                <a:solidFill>
                  <a:srgbClr val="000000"/>
                </a:solidFill>
              </a:rPr>
              <a:t>They </a:t>
            </a:r>
            <a:r>
              <a:rPr lang="en-US" sz="2400" dirty="0">
                <a:solidFill>
                  <a:srgbClr val="000000"/>
                </a:solidFill>
              </a:rPr>
              <a:t>are </a:t>
            </a:r>
            <a:r>
              <a:rPr lang="en-US" sz="2400" i="1" dirty="0">
                <a:solidFill>
                  <a:srgbClr val="0000FF"/>
                </a:solidFill>
              </a:rPr>
              <a:t>about</a:t>
            </a:r>
            <a:r>
              <a:rPr lang="en-US" sz="2400" dirty="0">
                <a:solidFill>
                  <a:srgbClr val="0000FF"/>
                </a:solidFill>
              </a:rPr>
              <a:t> </a:t>
            </a:r>
            <a:r>
              <a:rPr lang="en-US" sz="2400" dirty="0">
                <a:solidFill>
                  <a:srgbClr val="000000"/>
                </a:solidFill>
              </a:rPr>
              <a:t>practices and </a:t>
            </a:r>
            <a:r>
              <a:rPr lang="en-US" sz="2400" dirty="0" smtClean="0">
                <a:solidFill>
                  <a:srgbClr val="000000"/>
                </a:solidFill>
              </a:rPr>
              <a:t>programs and not about human subjects.</a:t>
            </a:r>
          </a:p>
          <a:p>
            <a:pPr marL="0" indent="0" algn="ctr">
              <a:buNone/>
            </a:pPr>
            <a:endParaRPr lang="en-US" sz="2400" dirty="0">
              <a:solidFill>
                <a:srgbClr val="000000"/>
              </a:solidFill>
            </a:endParaRPr>
          </a:p>
          <a:p>
            <a:r>
              <a:rPr lang="en-US" sz="2400" dirty="0" smtClean="0">
                <a:solidFill>
                  <a:srgbClr val="000000"/>
                </a:solidFill>
              </a:rPr>
              <a:t>You may present or publish program evaluation projects, </a:t>
            </a:r>
            <a:r>
              <a:rPr lang="en-US" sz="2400" u="sng" dirty="0" smtClean="0">
                <a:solidFill>
                  <a:srgbClr val="000000"/>
                </a:solidFill>
              </a:rPr>
              <a:t>but it must not be labeled as human subjects research</a:t>
            </a:r>
            <a:r>
              <a:rPr lang="en-US" sz="2400" dirty="0" smtClean="0">
                <a:solidFill>
                  <a:srgbClr val="000000"/>
                </a:solidFill>
              </a:rPr>
              <a:t>. It shoul</a:t>
            </a:r>
            <a:r>
              <a:rPr lang="en-US" dirty="0" smtClean="0">
                <a:solidFill>
                  <a:srgbClr val="000000"/>
                </a:solidFill>
              </a:rPr>
              <a:t>d be labeled as “program evaluation.”</a:t>
            </a:r>
            <a:endParaRPr lang="en-US" sz="2400" dirty="0" smtClean="0">
              <a:solidFill>
                <a:srgbClr val="000000"/>
              </a:solidFill>
            </a:endParaRPr>
          </a:p>
          <a:p>
            <a:r>
              <a:rPr lang="en-US" sz="2400" dirty="0" smtClean="0">
                <a:solidFill>
                  <a:srgbClr val="000000"/>
                </a:solidFill>
              </a:rPr>
              <a:t>If you produce generalizable data or involve persons directly, you are conducting human subjects research and must go through the IRB.</a:t>
            </a:r>
            <a:endParaRPr lang="en-US" sz="2400" dirty="0">
              <a:solidFill>
                <a:srgbClr val="000000"/>
              </a:solidFill>
            </a:endParaRPr>
          </a:p>
          <a:p>
            <a:endParaRPr lang="en-US" dirty="0"/>
          </a:p>
        </p:txBody>
      </p:sp>
    </p:spTree>
    <p:extLst>
      <p:ext uri="{BB962C8B-B14F-4D97-AF65-F5344CB8AC3E}">
        <p14:creationId xmlns:p14="http://schemas.microsoft.com/office/powerpoint/2010/main" val="168170080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xmlns:p14="http://schemas.microsoft.com/office/powerpoint/2010/mai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800" decel="100000"/>
                                        <p:tgtEl>
                                          <p:spTgt spid="3">
                                            <p:txEl>
                                              <p:pRg st="4" end="4"/>
                                            </p:txEl>
                                          </p:spTgt>
                                        </p:tgtEl>
                                      </p:cBhvr>
                                    </p:animEffect>
                                    <p:anim calcmode="lin" valueType="num">
                                      <p:cBhvr>
                                        <p:cTn id="8" dur="800" decel="100000" fill="hold"/>
                                        <p:tgtEl>
                                          <p:spTgt spid="3">
                                            <p:txEl>
                                              <p:pRg st="4" end="4"/>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4" end="4"/>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4" end="4"/>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4" end="4"/>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800" decel="100000"/>
                                        <p:tgtEl>
                                          <p:spTgt spid="3">
                                            <p:txEl>
                                              <p:pRg st="5" end="5"/>
                                            </p:txEl>
                                          </p:spTgt>
                                        </p:tgtEl>
                                      </p:cBhvr>
                                    </p:animEffect>
                                    <p:anim calcmode="lin" valueType="num">
                                      <p:cBhvr>
                                        <p:cTn id="18" dur="800" decel="100000" fill="hold"/>
                                        <p:tgtEl>
                                          <p:spTgt spid="3">
                                            <p:txEl>
                                              <p:pRg st="5" end="5"/>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3">
                                            <p:txEl>
                                              <p:pRg st="5" end="5"/>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3">
                                            <p:txEl>
                                              <p:pRg st="5" end="5"/>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3">
                                            <p:txEl>
                                              <p:pRg st="5" end="5"/>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3">
                                            <p:txEl>
                                              <p:pRg st="5" end="5"/>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EXAMPLES</a:t>
            </a:r>
            <a:endParaRPr lang="en-US" dirty="0"/>
          </a:p>
        </p:txBody>
      </p:sp>
    </p:spTree>
    <p:extLst>
      <p:ext uri="{BB962C8B-B14F-4D97-AF65-F5344CB8AC3E}">
        <p14:creationId xmlns:p14="http://schemas.microsoft.com/office/powerpoint/2010/main" val="20162256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26"/>
            <a:ext cx="9144000" cy="6324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142290307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xmlns:p14="http://schemas.microsoft.com/office/powerpoint/2010/mai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73</TotalTime>
  <Words>891</Words>
  <Application>Microsoft Office PowerPoint</Application>
  <PresentationFormat>On-screen Show (4:3)</PresentationFormat>
  <Paragraphs>76</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Cambria</vt:lpstr>
      <vt:lpstr>News Gothic MT</vt:lpstr>
      <vt:lpstr>Wingdings 2</vt:lpstr>
      <vt:lpstr>Breeze</vt:lpstr>
      <vt:lpstr>Evaluation and Human Subjects Research</vt:lpstr>
      <vt:lpstr>Important Questions</vt:lpstr>
      <vt:lpstr>What is research?</vt:lpstr>
      <vt:lpstr>Generalizable Knowledge includes one or more of the following: </vt:lpstr>
      <vt:lpstr>What is human subjects research?</vt:lpstr>
      <vt:lpstr>What is Program Evaluation?</vt:lpstr>
      <vt:lpstr>PowerPoint Presentation</vt:lpstr>
      <vt:lpstr>EXAMPLES</vt:lpstr>
      <vt:lpstr>PowerPoint Presentation</vt:lpstr>
      <vt:lpstr>EVALUATION OR HSR?</vt:lpstr>
      <vt:lpstr>Who is engaged in human subjects research?</vt:lpstr>
      <vt:lpstr>The Institutional Review Board</vt:lpstr>
      <vt:lpstr>Why is a review process of HSR important?</vt:lpstr>
      <vt:lpstr>NON-COMPLIANCE</vt:lpstr>
      <vt:lpstr>Questions?</vt:lpstr>
    </vt:vector>
  </TitlesOfParts>
  <Company>NEOMED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Evaluation and Human Subjects Research</dc:title>
  <dc:creator>Reviewer 1</dc:creator>
  <cp:lastModifiedBy>Trish Wilson</cp:lastModifiedBy>
  <cp:revision>8</cp:revision>
  <dcterms:created xsi:type="dcterms:W3CDTF">2014-02-14T17:33:35Z</dcterms:created>
  <dcterms:modified xsi:type="dcterms:W3CDTF">2015-06-24T19:06:25Z</dcterms:modified>
</cp:coreProperties>
</file>